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205" r:id="rId2"/>
    <p:sldMasterId id="2147484222" r:id="rId3"/>
    <p:sldMasterId id="2147484239" r:id="rId4"/>
  </p:sldMasterIdLst>
  <p:notesMasterIdLst>
    <p:notesMasterId r:id="rId19"/>
  </p:notesMasterIdLst>
  <p:handoutMasterIdLst>
    <p:handoutMasterId r:id="rId20"/>
  </p:handoutMasterIdLst>
  <p:sldIdLst>
    <p:sldId id="277" r:id="rId5"/>
    <p:sldId id="256" r:id="rId6"/>
    <p:sldId id="269" r:id="rId7"/>
    <p:sldId id="276" r:id="rId8"/>
    <p:sldId id="264" r:id="rId9"/>
    <p:sldId id="278" r:id="rId10"/>
    <p:sldId id="272" r:id="rId11"/>
    <p:sldId id="273" r:id="rId12"/>
    <p:sldId id="265" r:id="rId13"/>
    <p:sldId id="260" r:id="rId14"/>
    <p:sldId id="279" r:id="rId15"/>
    <p:sldId id="263" r:id="rId16"/>
    <p:sldId id="275" r:id="rId17"/>
    <p:sldId id="262" r:id="rId18"/>
  </p:sldIdLst>
  <p:sldSz cx="12192000" cy="6858000"/>
  <p:notesSz cx="68199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B721D-4A01-49A4-A55A-7BC38F818F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4034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990" y="4779486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3032" y="9433107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EE3D-0F2A-4CCA-8023-C72C9C4DC9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3351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31800" y="1241425"/>
            <a:ext cx="5956300" cy="335121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6854C-399D-4EF7-BCC5-BE791AEAFB10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2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EE3D-0F2A-4CCA-8023-C72C9C4DC93F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86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88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96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94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27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52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25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9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22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3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5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2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561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45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4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57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9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7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6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3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00B0F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874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75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32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19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94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2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9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57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28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70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27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46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37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8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888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1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7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08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00B0F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559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07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73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18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45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48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8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208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39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7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64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11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81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71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5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36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01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00B0F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92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896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68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B0F0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410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9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62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7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0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51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60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ED91-00FA-47B4-9B18-C6FEEA610072}" type="datetimeFigureOut">
              <a:rPr lang="pl-PL" smtClean="0"/>
              <a:t>2020-03-05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51891C-5655-424C-B2EC-3098B9749E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23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ED91-00FA-47B4-9B18-C6FEEA61007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2020-03-05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51891C-5655-424C-B2EC-3098B9749EEF}" type="slidenum">
              <a:rPr lang="pl-PL" smtClean="0">
                <a:solidFill>
                  <a:srgbClr val="00B0F0"/>
                </a:solidFill>
              </a:rPr>
              <a:pPr/>
              <a:t>‹#›</a:t>
            </a:fld>
            <a:endParaRPr lang="pl-PL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4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konkurs im. Jana Całki 2019\Statuetka Jana Całki IMG_3605-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7" y="1812716"/>
            <a:ext cx="2217958" cy="33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4766" y="2282458"/>
            <a:ext cx="7262949" cy="3936274"/>
          </a:xfrm>
        </p:spPr>
        <p:txBody>
          <a:bodyPr/>
          <a:lstStyle/>
          <a:p>
            <a:pPr algn="l"/>
            <a:r>
              <a:rPr lang="pl-PL" sz="1600" dirty="0" smtClean="0">
                <a:solidFill>
                  <a:srgbClr val="00B0F0"/>
                </a:solidFill>
              </a:rPr>
              <a:t/>
            </a:r>
            <a:br>
              <a:rPr lang="pl-PL" sz="1600" dirty="0" smtClean="0">
                <a:solidFill>
                  <a:srgbClr val="00B0F0"/>
                </a:solidFill>
              </a:rPr>
            </a:br>
            <a:r>
              <a:rPr lang="pl-PL" sz="1600" dirty="0">
                <a:solidFill>
                  <a:srgbClr val="00B0F0"/>
                </a:solidFill>
              </a:rPr>
              <a:t/>
            </a:r>
            <a:br>
              <a:rPr lang="pl-PL" sz="1600" dirty="0">
                <a:solidFill>
                  <a:srgbClr val="00B0F0"/>
                </a:solidFill>
              </a:rPr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400" b="1" dirty="0" smtClean="0">
                <a:solidFill>
                  <a:schemeClr val="tx1"/>
                </a:solidFill>
              </a:rPr>
              <a:t>KATEGORIA LIDER SPOŁECZNY ROKU 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13 ZGŁOSZEŃ z zadań realizowanych w 2019 roku  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/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1. Włodzimierz </a:t>
            </a:r>
            <a:r>
              <a:rPr lang="pl-PL" sz="1400" b="1" dirty="0" err="1" smtClean="0">
                <a:solidFill>
                  <a:schemeClr val="tx1"/>
                </a:solidFill>
              </a:rPr>
              <a:t>Ożga</a:t>
            </a:r>
            <a:r>
              <a:rPr lang="pl-PL" sz="1400" b="1" dirty="0" smtClean="0">
                <a:solidFill>
                  <a:schemeClr val="tx1"/>
                </a:solidFill>
              </a:rPr>
              <a:t> – Polski Związek Niewidomych,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2. </a:t>
            </a:r>
            <a:r>
              <a:rPr lang="pl-PL" sz="1400" b="1" dirty="0" err="1" smtClean="0">
                <a:solidFill>
                  <a:schemeClr val="tx1"/>
                </a:solidFill>
              </a:rPr>
              <a:t>Oleksandr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</a:rPr>
              <a:t>Kovalenko</a:t>
            </a:r>
            <a:r>
              <a:rPr lang="pl-PL" sz="1400" b="1" dirty="0" smtClean="0">
                <a:solidFill>
                  <a:schemeClr val="tx1"/>
                </a:solidFill>
              </a:rPr>
              <a:t> – Artysta plastyk,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3. Agnieszka Bąkowska – organizacje działające na rzecz dzieci i osób starszych,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4. Jan Gruszka – Uniwersytet </a:t>
            </a:r>
            <a:r>
              <a:rPr lang="pl-PL" sz="1400" b="1" dirty="0">
                <a:solidFill>
                  <a:schemeClr val="tx1"/>
                </a:solidFill>
              </a:rPr>
              <a:t>III </a:t>
            </a:r>
            <a:r>
              <a:rPr lang="pl-PL" sz="1400" b="1" dirty="0" smtClean="0">
                <a:solidFill>
                  <a:schemeClr val="tx1"/>
                </a:solidFill>
              </a:rPr>
              <a:t>Wieku, Zespół muzyczny „</a:t>
            </a:r>
            <a:r>
              <a:rPr lang="pl-PL" sz="1400" b="1" dirty="0" err="1" smtClean="0">
                <a:solidFill>
                  <a:schemeClr val="tx1"/>
                </a:solidFill>
              </a:rPr>
              <a:t>Va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</a:rPr>
              <a:t>Banc</a:t>
            </a:r>
            <a:r>
              <a:rPr lang="pl-PL" sz="1400" b="1" dirty="0" smtClean="0">
                <a:solidFill>
                  <a:schemeClr val="tx1"/>
                </a:solidFill>
              </a:rPr>
              <a:t>”,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5. Halina Łubniewska </a:t>
            </a:r>
            <a:r>
              <a:rPr lang="pl-PL" sz="1400" b="1" dirty="0">
                <a:solidFill>
                  <a:schemeClr val="tx1"/>
                </a:solidFill>
              </a:rPr>
              <a:t>– </a:t>
            </a:r>
            <a:r>
              <a:rPr lang="pl-PL" sz="1400" b="1" dirty="0" smtClean="0">
                <a:solidFill>
                  <a:schemeClr val="tx1"/>
                </a:solidFill>
              </a:rPr>
              <a:t>Uniwersytet </a:t>
            </a:r>
            <a:r>
              <a:rPr lang="pl-PL" sz="1400" b="1" dirty="0">
                <a:solidFill>
                  <a:schemeClr val="tx1"/>
                </a:solidFill>
              </a:rPr>
              <a:t>III </a:t>
            </a:r>
            <a:r>
              <a:rPr lang="pl-PL" sz="1400" b="1" dirty="0" smtClean="0">
                <a:solidFill>
                  <a:schemeClr val="tx1"/>
                </a:solidFill>
              </a:rPr>
              <a:t>Wieku,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6. Czesław Smyk – Towarzystwo Walki z Kalectwem,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7. Danuta Sokołowska – Harcmistrzyni, działania w ramach Caritas, Stowarzyszenie „Opole Na Tak”,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8. Danuta </a:t>
            </a:r>
            <a:r>
              <a:rPr lang="pl-PL" sz="1400" b="1" dirty="0" err="1" smtClean="0">
                <a:solidFill>
                  <a:schemeClr val="tx1"/>
                </a:solidFill>
              </a:rPr>
              <a:t>Pilipczuk</a:t>
            </a:r>
            <a:r>
              <a:rPr lang="pl-PL" sz="1400" b="1" dirty="0" smtClean="0">
                <a:solidFill>
                  <a:schemeClr val="tx1"/>
                </a:solidFill>
              </a:rPr>
              <a:t> – Polski Czerwony Krzyż, OSP w Opolu </a:t>
            </a:r>
            <a:r>
              <a:rPr lang="pl-PL" sz="1400" b="1" dirty="0" err="1" smtClean="0">
                <a:solidFill>
                  <a:schemeClr val="tx1"/>
                </a:solidFill>
              </a:rPr>
              <a:t>Grudzicach</a:t>
            </a:r>
            <a:r>
              <a:rPr lang="pl-PL" sz="1400" b="1" dirty="0" smtClean="0">
                <a:solidFill>
                  <a:schemeClr val="tx1"/>
                </a:solidFill>
              </a:rPr>
              <a:t>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9. Artur Góralczyk – Stowarzyszenie Bieg Opolski,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10. Marek </a:t>
            </a:r>
            <a:r>
              <a:rPr lang="pl-PL" sz="1400" b="1" dirty="0" err="1" smtClean="0">
                <a:solidFill>
                  <a:schemeClr val="tx1"/>
                </a:solidFill>
              </a:rPr>
              <a:t>Rzepiela</a:t>
            </a:r>
            <a:r>
              <a:rPr lang="pl-PL" sz="1400" b="1" dirty="0" smtClean="0">
                <a:solidFill>
                  <a:schemeClr val="tx1"/>
                </a:solidFill>
              </a:rPr>
              <a:t> – Fundacja Blues Opole,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11. Łukasz Wielichowski – „800 książek na 800 lecie”, organizacje sportowe,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12. Teresa Jednoróg </a:t>
            </a:r>
            <a:r>
              <a:rPr lang="pl-PL" sz="1400" b="1" dirty="0">
                <a:solidFill>
                  <a:schemeClr val="tx1"/>
                </a:solidFill>
              </a:rPr>
              <a:t>– </a:t>
            </a:r>
            <a:r>
              <a:rPr lang="pl-PL" sz="1400" b="1" dirty="0" smtClean="0">
                <a:solidFill>
                  <a:schemeClr val="tx1"/>
                </a:solidFill>
              </a:rPr>
              <a:t>Fundacja </a:t>
            </a:r>
            <a:r>
              <a:rPr lang="pl-PL" sz="1400" b="1" dirty="0">
                <a:solidFill>
                  <a:schemeClr val="tx1"/>
                </a:solidFill>
              </a:rPr>
              <a:t>Dom Rodzinnej Rehabilitacji Dzieci z Porażeniem Mózgowym w </a:t>
            </a:r>
            <a:r>
              <a:rPr lang="pl-PL" sz="1400" b="1" dirty="0" smtClean="0">
                <a:solidFill>
                  <a:schemeClr val="tx1"/>
                </a:solidFill>
              </a:rPr>
              <a:t>Opolu,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13. Kazimierz Jednoróg </a:t>
            </a:r>
            <a:r>
              <a:rPr lang="pl-PL" sz="1400" b="1" dirty="0">
                <a:solidFill>
                  <a:schemeClr val="tx1"/>
                </a:solidFill>
              </a:rPr>
              <a:t>– Fundacja Dom Rodzinnej Rehabilitacji Dzieci z Porażeniem Mózgowym w </a:t>
            </a:r>
            <a:r>
              <a:rPr lang="pl-PL" sz="1400" b="1" dirty="0" smtClean="0">
                <a:solidFill>
                  <a:schemeClr val="tx1"/>
                </a:solidFill>
              </a:rPr>
              <a:t>Opolu.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2072395" y="191365"/>
            <a:ext cx="639217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SPOTKANIE KAPITUŁY OCENIAJĄCEJ ZGŁOSZENIA </a:t>
            </a:r>
          </a:p>
          <a:p>
            <a:pPr algn="ctr"/>
            <a:r>
              <a:rPr lang="pl-PL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NAGRODY IM. JANA CAŁKI  </a:t>
            </a:r>
            <a:endParaRPr lang="pl-PL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3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1052" y="1710642"/>
            <a:ext cx="6410740" cy="4826514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-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jest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prezesem Stowarzyszenia Bieg Opolski, założonego w celu cyklicznej organizacji imprezy sportowo-rekreacyjnej,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angażuje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wszystkie pokolenia opolan, zarażając swoim optymizmem, energią i kreatywnością w działaniu na rzecz integracji środowisk sportowych,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propaguje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aktywne spędzanie czasu przez całe rodziny.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swoją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pasję biegania realizuje także jako organizator Wzgórzowej „13”, dla miłośników sportów ekstremalnych.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działa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społecznie jako: Przewodnik Osoby Niewidzącej, członek Opolskiej Grupy Poszukiwawczo-Ratowniczej, członek Załogi Górskiej.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tylko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w roku 2019 w imprezach sportowo-rekreacyjnych organizowanych przez Artura Góralczyka wzięło czynny udział ponad 2 tys. Mieszkańców, chętnych do osobistego rozwoju fizycznego i spędzania wolnego czasu wraz z całymi rodzinami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pl-PL" sz="1800" dirty="0"/>
          </a:p>
        </p:txBody>
      </p:sp>
      <p:sp>
        <p:nvSpPr>
          <p:cNvPr id="4" name="Prostokąt 3"/>
          <p:cNvSpPr/>
          <p:nvPr/>
        </p:nvSpPr>
        <p:spPr>
          <a:xfrm>
            <a:off x="711051" y="164772"/>
            <a:ext cx="8641955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0"/>
                <a:solidFill>
                  <a:schemeClr val="tx1"/>
                </a:solidFill>
              </a:rPr>
              <a:t>9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Artur Góralczyk – Stowarzyszenie Bieg Opolski</a:t>
            </a:r>
            <a:endParaRPr lang="pl-PL" sz="28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92" y="2159726"/>
            <a:ext cx="2785651" cy="33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6390" y="2586445"/>
            <a:ext cx="5460648" cy="3291840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</a:rPr>
              <a:t>- od </a:t>
            </a:r>
            <a:r>
              <a:rPr lang="pl-PL" sz="1800" b="1" dirty="0">
                <a:solidFill>
                  <a:schemeClr val="tx1"/>
                </a:solidFill>
              </a:rPr>
              <a:t>4 lat prezes Fundacji </a:t>
            </a:r>
            <a:r>
              <a:rPr lang="pl-PL" sz="1800" b="1" dirty="0" err="1">
                <a:solidFill>
                  <a:schemeClr val="tx1"/>
                </a:solidFill>
              </a:rPr>
              <a:t>BluesOpole</a:t>
            </a:r>
            <a:r>
              <a:rPr lang="pl-PL" sz="1800" b="1" dirty="0">
                <a:solidFill>
                  <a:schemeClr val="tx1"/>
                </a:solidFill>
              </a:rPr>
              <a:t>. </a:t>
            </a:r>
            <a:r>
              <a:rPr lang="pl-PL" sz="1800" b="1" dirty="0" smtClean="0">
                <a:solidFill>
                  <a:schemeClr val="tx1"/>
                </a:solidFill>
              </a:rPr>
              <a:t/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inicjator </a:t>
            </a:r>
            <a:r>
              <a:rPr lang="pl-PL" sz="1800" b="1" dirty="0">
                <a:solidFill>
                  <a:schemeClr val="tx1"/>
                </a:solidFill>
              </a:rPr>
              <a:t>ponad 100 koncertów otwartych dla wszystkich mieszkańców Opola oraz 30 edycji Opolskiego Jam </a:t>
            </a:r>
            <a:r>
              <a:rPr lang="pl-PL" sz="1800" b="1" dirty="0" err="1">
                <a:solidFill>
                  <a:schemeClr val="tx1"/>
                </a:solidFill>
              </a:rPr>
              <a:t>Session</a:t>
            </a:r>
            <a:r>
              <a:rPr lang="pl-PL" sz="1800" b="1" dirty="0">
                <a:solidFill>
                  <a:schemeClr val="tx1"/>
                </a:solidFill>
              </a:rPr>
              <a:t>. </a:t>
            </a:r>
            <a:r>
              <a:rPr lang="pl-PL" sz="1800" b="1" dirty="0" smtClean="0">
                <a:solidFill>
                  <a:schemeClr val="tx1"/>
                </a:solidFill>
              </a:rPr>
              <a:t/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prawdziwy </a:t>
            </a:r>
            <a:r>
              <a:rPr lang="pl-PL" sz="1800" b="1" dirty="0">
                <a:solidFill>
                  <a:schemeClr val="tx1"/>
                </a:solidFill>
              </a:rPr>
              <a:t>przyjaciel muzyki i ludzi, integrujący pokolenia, opolskie środowisko muzyczne oraz osoby zaangażowane w propagowanie twórczości na wysokim poziomie artystycznym. </a:t>
            </a:r>
            <a:r>
              <a:rPr lang="pl-PL" sz="1800" b="1" dirty="0" smtClean="0">
                <a:solidFill>
                  <a:schemeClr val="tx1"/>
                </a:solidFill>
              </a:rPr>
              <a:t/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jednoczy </a:t>
            </a:r>
            <a:r>
              <a:rPr lang="pl-PL" sz="1800" b="1" dirty="0">
                <a:solidFill>
                  <a:schemeClr val="tx1"/>
                </a:solidFill>
              </a:rPr>
              <a:t>wokół siebie twórców muzyki, jej mieszkańców i melomanów z terenu całego </a:t>
            </a:r>
            <a:r>
              <a:rPr lang="pl-PL" sz="1800" b="1" dirty="0" smtClean="0">
                <a:solidFill>
                  <a:schemeClr val="tx1"/>
                </a:solidFill>
              </a:rPr>
              <a:t>Opola, - dzięki </a:t>
            </a:r>
            <a:r>
              <a:rPr lang="pl-PL" sz="1800" b="1" dirty="0">
                <a:solidFill>
                  <a:schemeClr val="tx1"/>
                </a:solidFill>
              </a:rPr>
              <a:t>umiejętności współpracy i dialogu, angażuje we wsparcie fundacji opolskie środowiska biznesowe, naukowe i </a:t>
            </a:r>
            <a:r>
              <a:rPr lang="pl-PL" sz="1800" b="1" dirty="0" smtClean="0">
                <a:solidFill>
                  <a:schemeClr val="tx1"/>
                </a:solidFill>
              </a:rPr>
              <a:t>medialne</a:t>
            </a:r>
            <a:r>
              <a:rPr lang="pl-PL" sz="1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782734" y="128161"/>
            <a:ext cx="6695231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0"/>
                <a:solidFill>
                  <a:schemeClr val="tx1"/>
                </a:solidFill>
                <a:latin typeface="+mj-lt"/>
                <a:cs typeface="Arial" pitchFamily="34" charset="0"/>
              </a:rPr>
              <a:t>10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Marek </a:t>
            </a:r>
            <a:r>
              <a:rPr lang="pl-PL" sz="2800" b="1" dirty="0" err="1">
                <a:solidFill>
                  <a:schemeClr val="tx1"/>
                </a:solidFill>
              </a:rPr>
              <a:t>Rzepiela</a:t>
            </a:r>
            <a:r>
              <a:rPr lang="pl-PL" sz="2800" b="1" dirty="0">
                <a:solidFill>
                  <a:schemeClr val="tx1"/>
                </a:solidFill>
              </a:rPr>
              <a:t> – Fundacja Blues Opole</a:t>
            </a:r>
            <a:endParaRPr lang="pl-PL" sz="28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21076" y="1491182"/>
            <a:ext cx="2721432" cy="38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5451" y="2020554"/>
            <a:ext cx="6219588" cy="4247437"/>
          </a:xfrm>
        </p:spPr>
        <p:txBody>
          <a:bodyPr/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angażuje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się na wielu płaszczyznach na rzecz Miasta Opola i jego mieszkańców. Dzięki jego zaangażowaniu w ramach obchodów 800-</a:t>
            </a:r>
            <a:r>
              <a:rPr lang="pl-PL" sz="1600" b="1" dirty="0" err="1">
                <a:solidFill>
                  <a:schemeClr val="tx1"/>
                </a:solidFill>
                <a:cs typeface="Arial" panose="020B0604020202020204" pitchFamily="34" charset="0"/>
              </a:rPr>
              <a:t>lecia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 Miasta Opola odbyła się akcja „800 książek na 800-lecie”, w ramach której udało się zebrać ponad 1000 książek, które następnie trafiły do Polaków na Litwie.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jest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wielkim przyjacielem sportu i promuje aktywność fizyczną na wiele sposobów. Wśród nich należy wspomnieć o wsparciu corocznego biegu ”Tropem Wilczym” w Opolu oraz organizacji imprez takich jak „Bieg Morsa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”, </a:t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największym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osiągnieciem Pana Łukasza w tym zakresie jest powołanie do życia i współprowadzenie Klubu Biegowego „Odra Opole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”,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Pan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Łukasz z łatwością zaraża swoimi pomysłami, entuzjazmem i zaangażowaniem inne osoby, przez co angażuje w swoje działania, co raz szersze rzesze nowych osób, będąc dla nich wzorem i przykładem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pl-PL" sz="1800" b="1" dirty="0"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95451" y="85372"/>
            <a:ext cx="10010639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0"/>
                <a:solidFill>
                  <a:schemeClr val="tx1"/>
                </a:solidFill>
              </a:rPr>
              <a:t>11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Łukasz Wielichowski – „800 książek na 800 lecie”, organizacje sportowe</a:t>
            </a:r>
            <a:endParaRPr lang="pl-PL" sz="28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93" y="2325353"/>
            <a:ext cx="2300343" cy="32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2771" y="3335382"/>
            <a:ext cx="5795412" cy="3739486"/>
          </a:xfrm>
        </p:spPr>
        <p:txBody>
          <a:bodyPr/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-</a:t>
            </a:r>
            <a:r>
              <a:rPr lang="pl-PL" sz="1600" b="1" dirty="0">
                <a:solidFill>
                  <a:schemeClr val="tx1"/>
                </a:solidFill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pracuje </a:t>
            </a:r>
            <a:r>
              <a:rPr lang="pl-PL" sz="1600" b="1" dirty="0">
                <a:solidFill>
                  <a:schemeClr val="tx1"/>
                </a:solidFill>
              </a:rPr>
              <a:t>na rzecz osób niepełnosprawnych od 1989 roku, w 1991 roku Państwo Jednoróg utworzyli  Fundację- Dom Rodzinnej Rehabilitacji Dzieci z Porażeniem Mózgowym w Opolu, której </a:t>
            </a:r>
            <a:r>
              <a:rPr lang="pl-PL" sz="1600" b="1" dirty="0" smtClean="0">
                <a:solidFill>
                  <a:schemeClr val="tx1"/>
                </a:solidFill>
              </a:rPr>
              <a:t>misją </a:t>
            </a:r>
            <a:r>
              <a:rPr lang="pl-PL" sz="1600" b="1" dirty="0">
                <a:solidFill>
                  <a:schemeClr val="tx1"/>
                </a:solidFill>
              </a:rPr>
              <a:t>jest pomoc osobom niepełnosprawnym i ich rodzinom w diagnozowaniu, leczeniu i wszechstronnej rehabilitacji.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dzięki </a:t>
            </a:r>
            <a:r>
              <a:rPr lang="pl-PL" sz="1600" b="1" dirty="0">
                <a:solidFill>
                  <a:schemeClr val="tx1"/>
                </a:solidFill>
              </a:rPr>
              <a:t>swojej determinacji w pracy i podążaniu za potrzebami osób niepełnosprawnych i ich rodzin powstało wielkie </a:t>
            </a:r>
            <a:r>
              <a:rPr lang="pl-PL" sz="1600" b="1" dirty="0" smtClean="0">
                <a:solidFill>
                  <a:schemeClr val="tx1"/>
                </a:solidFill>
              </a:rPr>
              <a:t>dzieło - </a:t>
            </a:r>
            <a:r>
              <a:rPr lang="pl-PL" sz="1600" b="1" dirty="0">
                <a:solidFill>
                  <a:schemeClr val="tx1"/>
                </a:solidFill>
              </a:rPr>
              <a:t>społeczność- dom-miejsce rehabilitacji dla blisko 1500 rodzin z Opolszczyzny, w tym 860 rodzin z miasta </a:t>
            </a:r>
            <a:r>
              <a:rPr lang="pl-PL" sz="1600" b="1" dirty="0" smtClean="0">
                <a:solidFill>
                  <a:schemeClr val="tx1"/>
                </a:solidFill>
              </a:rPr>
              <a:t>Opola,</a:t>
            </a:r>
            <a:r>
              <a:rPr lang="pl-PL" sz="1600" b="1" dirty="0">
                <a:solidFill>
                  <a:schemeClr val="tx1"/>
                </a:solidFill>
              </a:rPr>
              <a:t/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jest </a:t>
            </a:r>
            <a:r>
              <a:rPr lang="pl-PL" sz="1600" b="1" dirty="0">
                <a:solidFill>
                  <a:schemeClr val="tx1"/>
                </a:solidFill>
              </a:rPr>
              <a:t>osobą o ogromnej wrażliwości, dobroci i otwartości </a:t>
            </a:r>
            <a:r>
              <a:rPr lang="pl-PL" sz="1600" b="1" dirty="0" smtClean="0">
                <a:solidFill>
                  <a:schemeClr val="tx1"/>
                </a:solidFill>
              </a:rPr>
              <a:t>na </a:t>
            </a:r>
            <a:r>
              <a:rPr lang="pl-PL" sz="1600" b="1" dirty="0">
                <a:solidFill>
                  <a:schemeClr val="tx1"/>
                </a:solidFill>
              </a:rPr>
              <a:t>innych, w swojej działalności, kieruje się myślą J. Korczaka „jestem nie po to, by mnie kochano i podziwiano, ale po to bym działał i kochał</a:t>
            </a:r>
            <a:r>
              <a:rPr lang="pl-PL" sz="1600" b="1" dirty="0" smtClean="0">
                <a:solidFill>
                  <a:schemeClr val="tx1"/>
                </a:solidFill>
              </a:rPr>
              <a:t>”,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jest </a:t>
            </a:r>
            <a:r>
              <a:rPr lang="pl-PL" sz="1600" b="1" dirty="0">
                <a:solidFill>
                  <a:schemeClr val="tx1"/>
                </a:solidFill>
              </a:rPr>
              <a:t>osobą niezwykle skromną o wysokim poziomie empatii i szacunku dla drugiego człowieka. Chętnie dzieli się swoim doświadczeniem ze wszystkimi środowiskami, które chcą działać na rzecz niepełnosprawnych.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otwartości </a:t>
            </a:r>
            <a:r>
              <a:rPr lang="pl-PL" sz="1600" b="1" dirty="0">
                <a:solidFill>
                  <a:schemeClr val="tx1"/>
                </a:solidFill>
              </a:rPr>
              <a:t>i uważności na drugiego człowieka uczy pracowników i podopiecznych Fundacji.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 </a:t>
            </a:r>
            <a:endParaRPr lang="pl-PL" sz="1600" b="1" dirty="0"/>
          </a:p>
        </p:txBody>
      </p:sp>
      <p:sp>
        <p:nvSpPr>
          <p:cNvPr id="4" name="Prostokąt 3"/>
          <p:cNvSpPr/>
          <p:nvPr/>
        </p:nvSpPr>
        <p:spPr>
          <a:xfrm>
            <a:off x="892772" y="150511"/>
            <a:ext cx="9226588" cy="12618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0"/>
                <a:solidFill>
                  <a:schemeClr val="tx1"/>
                </a:solidFill>
              </a:rPr>
              <a:t>12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Teresa Jednoróg – Fundacja Dom Rodzinnej Rehabilitacji Dzieci z Porażeniem Mózgowym w Opolu</a:t>
            </a:r>
            <a:endParaRPr lang="pl-PL" sz="24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1828800"/>
            <a:ext cx="2487748" cy="37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9729" y="2745377"/>
            <a:ext cx="6119528" cy="3485876"/>
          </a:xfrm>
        </p:spPr>
        <p:txBody>
          <a:bodyPr/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- pracuje </a:t>
            </a:r>
            <a:r>
              <a:rPr lang="pl-PL" sz="1600" b="1" dirty="0">
                <a:solidFill>
                  <a:schemeClr val="tx1"/>
                </a:solidFill>
              </a:rPr>
              <a:t>na rzecz osób niepełnosprawnych od 1989 roku, w 1991 roku Państwo Jednoróg utworzyli  </a:t>
            </a:r>
            <a:r>
              <a:rPr lang="pl-PL" sz="1600" b="1" dirty="0" smtClean="0">
                <a:solidFill>
                  <a:schemeClr val="tx1"/>
                </a:solidFill>
              </a:rPr>
              <a:t>Fundację - </a:t>
            </a:r>
            <a:r>
              <a:rPr lang="pl-PL" sz="1600" b="1" dirty="0">
                <a:solidFill>
                  <a:schemeClr val="tx1"/>
                </a:solidFill>
              </a:rPr>
              <a:t>Dom Rodzinnej Rehabilitacji Dzieci z Porażeniem Mózgowym w Opolu, której misja jest pomoc osobom niepełnosprawnym i ich rodzinom w diagnozowaniu, leczeniu i wszechstronnej rehabilitacji.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dzięki </a:t>
            </a:r>
            <a:r>
              <a:rPr lang="pl-PL" sz="1600" b="1" dirty="0">
                <a:solidFill>
                  <a:schemeClr val="tx1"/>
                </a:solidFill>
              </a:rPr>
              <a:t>swojej determinacji w pracy i podążaniu za potrzebami osób niepełnosprawnych i ich rodzin powstało wielkie </a:t>
            </a:r>
            <a:r>
              <a:rPr lang="pl-PL" sz="1600" b="1" dirty="0" smtClean="0">
                <a:solidFill>
                  <a:schemeClr val="tx1"/>
                </a:solidFill>
              </a:rPr>
              <a:t>dzieło - </a:t>
            </a:r>
            <a:r>
              <a:rPr lang="pl-PL" sz="1600" b="1" dirty="0">
                <a:solidFill>
                  <a:schemeClr val="tx1"/>
                </a:solidFill>
              </a:rPr>
              <a:t>społeczność- dom-miejsce rehabilitacji dla blisko 1500 rodzin z Opolszczyzny, w tym 860 rodzin z miasta </a:t>
            </a:r>
            <a:r>
              <a:rPr lang="pl-PL" sz="1600" b="1" dirty="0" smtClean="0">
                <a:solidFill>
                  <a:schemeClr val="tx1"/>
                </a:solidFill>
              </a:rPr>
              <a:t>Opola,</a:t>
            </a:r>
            <a:r>
              <a:rPr lang="pl-PL" sz="1600" b="1" dirty="0">
                <a:solidFill>
                  <a:schemeClr val="tx1"/>
                </a:solidFill>
              </a:rPr>
              <a:t/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Pan </a:t>
            </a:r>
            <a:r>
              <a:rPr lang="pl-PL" sz="1600" b="1" dirty="0">
                <a:solidFill>
                  <a:schemeClr val="tx1"/>
                </a:solidFill>
              </a:rPr>
              <a:t>Kazimierz Jednoróg dla rodzin osób niepełnosprawnych sięga po to, co wydaje się niemożliwe, jest motorem inicjatyw. Jest uważny na ich potrzeby i wdraża w Fundacji nowe </a:t>
            </a:r>
            <a:r>
              <a:rPr lang="pl-PL" sz="1600" b="1" dirty="0" smtClean="0">
                <a:solidFill>
                  <a:schemeClr val="tx1"/>
                </a:solidFill>
              </a:rPr>
              <a:t>działania - </a:t>
            </a:r>
            <a:r>
              <a:rPr lang="pl-PL" sz="1600" b="1" dirty="0">
                <a:solidFill>
                  <a:schemeClr val="tx1"/>
                </a:solidFill>
              </a:rPr>
              <a:t>poradnictwo socjalne, społeczne i prawne.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pisze </a:t>
            </a:r>
            <a:r>
              <a:rPr lang="pl-PL" sz="1600" b="1" dirty="0">
                <a:solidFill>
                  <a:schemeClr val="tx1"/>
                </a:solidFill>
              </a:rPr>
              <a:t>i koordynuje projekty wzmacniające funkcjonowanie osób z niepełnosprawnością</a:t>
            </a:r>
            <a:r>
              <a:rPr lang="pl-PL" sz="1600" b="1" dirty="0" smtClean="0">
                <a:solidFill>
                  <a:schemeClr val="tx1"/>
                </a:solidFill>
              </a:rPr>
              <a:t>.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34415" y="145757"/>
            <a:ext cx="9143999" cy="12618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0"/>
                <a:solidFill>
                  <a:schemeClr val="tx1"/>
                </a:solidFill>
              </a:rPr>
              <a:t>13 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Kazimierz Jednoróg – Fundacja Dom Rodzinnej Rehabilitacji Dzieci z Porażeniem Mózgowym w </a:t>
            </a:r>
            <a:r>
              <a:rPr lang="pl-PL" sz="2400" b="1" dirty="0" smtClean="0">
                <a:solidFill>
                  <a:schemeClr val="tx1"/>
                </a:solidFill>
              </a:rPr>
              <a:t>Opolu</a:t>
            </a:r>
            <a:endParaRPr lang="pl-PL" sz="24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0" y="2022566"/>
            <a:ext cx="2399211" cy="359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929" y="2351315"/>
            <a:ext cx="6414779" cy="3227239"/>
          </a:xfrm>
        </p:spPr>
        <p:txBody>
          <a:bodyPr/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</a:rPr>
              <a:t>- stale wspiera działania </a:t>
            </a:r>
            <a:r>
              <a:rPr lang="pl-PL" sz="1600" b="1" dirty="0">
                <a:solidFill>
                  <a:schemeClr val="tx1"/>
                </a:solidFill>
              </a:rPr>
              <a:t>w obszarze rehabilitacji podstawowej, społecznej i </a:t>
            </a:r>
            <a:r>
              <a:rPr lang="pl-PL" sz="1600" b="1" dirty="0" smtClean="0">
                <a:solidFill>
                  <a:schemeClr val="tx1"/>
                </a:solidFill>
              </a:rPr>
              <a:t>zawodowej osób </a:t>
            </a:r>
            <a:r>
              <a:rPr lang="pl-PL" sz="1600" b="1" dirty="0">
                <a:solidFill>
                  <a:schemeClr val="tx1"/>
                </a:solidFill>
              </a:rPr>
              <a:t>z dysfunkcją </a:t>
            </a:r>
            <a:r>
              <a:rPr lang="pl-PL" sz="1600" b="1" dirty="0" smtClean="0">
                <a:solidFill>
                  <a:schemeClr val="tx1"/>
                </a:solidFill>
              </a:rPr>
              <a:t>wzroku,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od 2016 jest Wiceprezesem </a:t>
            </a:r>
            <a:r>
              <a:rPr lang="pl-PL" sz="1600" b="1" dirty="0">
                <a:solidFill>
                  <a:schemeClr val="tx1"/>
                </a:solidFill>
              </a:rPr>
              <a:t>Zarządu Głównego </a:t>
            </a:r>
            <a:r>
              <a:rPr lang="pl-PL" sz="1600" b="1" dirty="0" err="1" smtClean="0">
                <a:solidFill>
                  <a:schemeClr val="tx1"/>
                </a:solidFill>
              </a:rPr>
              <a:t>PZN</a:t>
            </a:r>
            <a:r>
              <a:rPr lang="pl-PL" sz="1600" b="1" dirty="0" smtClean="0">
                <a:solidFill>
                  <a:schemeClr val="tx1"/>
                </a:solidFill>
              </a:rPr>
              <a:t>,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aktywnie </a:t>
            </a:r>
            <a:r>
              <a:rPr lang="pl-PL" sz="1600" b="1" dirty="0">
                <a:solidFill>
                  <a:schemeClr val="tx1"/>
                </a:solidFill>
              </a:rPr>
              <a:t>uczestniczy w </a:t>
            </a:r>
            <a:r>
              <a:rPr lang="pl-PL" sz="1600" b="1" dirty="0" smtClean="0">
                <a:solidFill>
                  <a:schemeClr val="tx1"/>
                </a:solidFill>
              </a:rPr>
              <a:t>konsultacjach szkoleniach </a:t>
            </a:r>
            <a:r>
              <a:rPr lang="pl-PL" sz="1600" b="1" dirty="0">
                <a:solidFill>
                  <a:schemeClr val="tx1"/>
                </a:solidFill>
              </a:rPr>
              <a:t>oraz innych spotkaniach organizowanych w </a:t>
            </a:r>
            <a:r>
              <a:rPr lang="pl-PL" sz="1600" b="1" dirty="0" smtClean="0">
                <a:solidFill>
                  <a:schemeClr val="tx1"/>
                </a:solidFill>
              </a:rPr>
              <a:t>Opolu na rzecz środowiska osób </a:t>
            </a:r>
            <a:r>
              <a:rPr lang="pl-PL" sz="1600" b="1" dirty="0">
                <a:solidFill>
                  <a:schemeClr val="tx1"/>
                </a:solidFill>
              </a:rPr>
              <a:t>niepełnosprawnych, z dysfunkcją </a:t>
            </a:r>
            <a:r>
              <a:rPr lang="pl-PL" sz="1600" b="1" dirty="0" smtClean="0">
                <a:solidFill>
                  <a:schemeClr val="tx1"/>
                </a:solidFill>
              </a:rPr>
              <a:t>wzroku</a:t>
            </a:r>
            <a:r>
              <a:rPr lang="pl-PL" sz="1600" b="1" dirty="0">
                <a:solidFill>
                  <a:schemeClr val="tx1"/>
                </a:solidFill>
              </a:rPr>
              <a:t>,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jest </a:t>
            </a:r>
            <a:r>
              <a:rPr lang="pl-PL" sz="1600" b="1" dirty="0">
                <a:solidFill>
                  <a:schemeClr val="tx1"/>
                </a:solidFill>
              </a:rPr>
              <a:t>zaangażowany w organizację imprez ”Politechnika Opolska osobom </a:t>
            </a:r>
            <a:r>
              <a:rPr lang="pl-PL" sz="1600" b="1" dirty="0" smtClean="0">
                <a:solidFill>
                  <a:schemeClr val="tx1"/>
                </a:solidFill>
              </a:rPr>
              <a:t>z niepełnosprawnościami</a:t>
            </a:r>
            <a:r>
              <a:rPr lang="pl-PL" sz="1600" b="1" dirty="0">
                <a:solidFill>
                  <a:schemeClr val="tx1"/>
                </a:solidFill>
              </a:rPr>
              <a:t>” oraz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I Ogólnopolskiego Przeglądu </a:t>
            </a:r>
            <a:r>
              <a:rPr lang="pl-PL" sz="1600" b="1" dirty="0">
                <a:solidFill>
                  <a:schemeClr val="tx1"/>
                </a:solidFill>
              </a:rPr>
              <a:t>Piosenki Osób </a:t>
            </a:r>
            <a:r>
              <a:rPr lang="pl-PL" sz="1600" b="1" dirty="0" smtClean="0">
                <a:solidFill>
                  <a:schemeClr val="tx1"/>
                </a:solidFill>
              </a:rPr>
              <a:t>Niewidomych,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- na </a:t>
            </a:r>
            <a:r>
              <a:rPr lang="pl-PL" sz="1600" b="1" dirty="0">
                <a:solidFill>
                  <a:schemeClr val="tx1"/>
                </a:solidFill>
              </a:rPr>
              <a:t>co dzień dzieli się swoja wiedzą ze słuchaczami studiów podyplomowych w zakresie tyflopedagogiki, czyli pedagogiki specjalnej, zajmującej się wychowaniem, edukacją, terapią i rehabilitacją osób niewidomych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i </a:t>
            </a:r>
            <a:r>
              <a:rPr lang="pl-PL" sz="1600" b="1" dirty="0">
                <a:solidFill>
                  <a:schemeClr val="tx1"/>
                </a:solidFill>
              </a:rPr>
              <a:t>słabo widzących.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338071" y="171883"/>
            <a:ext cx="8354339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1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Włodzimierz </a:t>
            </a:r>
            <a:r>
              <a:rPr lang="pl-PL" sz="2800" b="1" dirty="0" err="1">
                <a:solidFill>
                  <a:schemeClr val="tx1"/>
                </a:solidFill>
              </a:rPr>
              <a:t>Ożga</a:t>
            </a:r>
            <a:r>
              <a:rPr lang="pl-PL" sz="2800" b="1" dirty="0">
                <a:solidFill>
                  <a:schemeClr val="tx1"/>
                </a:solidFill>
              </a:rPr>
              <a:t> – Polski Związek Niewidomych</a:t>
            </a:r>
            <a:endParaRPr lang="pl-PL" sz="2800" b="0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08" y="2177144"/>
            <a:ext cx="2737702" cy="30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2183" y="1935017"/>
            <a:ext cx="6185295" cy="2800845"/>
          </a:xfrm>
        </p:spPr>
        <p:txBody>
          <a:bodyPr/>
          <a:lstStyle/>
          <a:p>
            <a:pPr algn="l"/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-</a:t>
            </a:r>
            <a:r>
              <a:rPr lang="pl-PL" sz="1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artysta </a:t>
            </a:r>
            <a:r>
              <a:rPr lang="pl-PL" sz="1600" b="1" dirty="0">
                <a:solidFill>
                  <a:schemeClr val="tx1"/>
                </a:solidFill>
                <a:cs typeface="Arial" pitchFamily="34" charset="0"/>
              </a:rPr>
              <a:t>plastyk, absolwent Lwowskiej Akademii Sztuk Pięknych, mieszka w Polsce od 2001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roku, </a:t>
            </a:r>
            <a:b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- propaguje </a:t>
            </a:r>
            <a:r>
              <a:rPr lang="pl-PL" sz="1600" b="1" dirty="0">
                <a:solidFill>
                  <a:schemeClr val="tx1"/>
                </a:solidFill>
                <a:cs typeface="Arial" pitchFamily="34" charset="0"/>
              </a:rPr>
              <a:t>piękno Opola i województwa na licznych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wystawach (ok</a:t>
            </a:r>
            <a:r>
              <a:rPr lang="pl-PL" sz="1600" b="1" dirty="0">
                <a:solidFill>
                  <a:schemeClr val="tx1"/>
                </a:solidFill>
                <a:cs typeface="Arial" pitchFamily="34" charset="0"/>
              </a:rPr>
              <a:t>. 30) i plenerach malarskich w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Opolu, </a:t>
            </a:r>
            <a:b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- w </a:t>
            </a:r>
            <a:r>
              <a:rPr lang="pl-PL" sz="1600" b="1" dirty="0">
                <a:solidFill>
                  <a:schemeClr val="tx1"/>
                </a:solidFill>
                <a:cs typeface="Arial" pitchFamily="34" charset="0"/>
              </a:rPr>
              <a:t>swoich pracach dokumentuje wydarzenia związane z Opolem i województwem,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- jest </a:t>
            </a:r>
            <a:r>
              <a:rPr lang="pl-PL" sz="1600" b="1" dirty="0">
                <a:solidFill>
                  <a:schemeClr val="tx1"/>
                </a:solidFill>
                <a:cs typeface="Arial" pitchFamily="34" charset="0"/>
              </a:rPr>
              <a:t>promotorem malarstwa, organizuje wystawy swojego dorobku artystycznego w miastach i gminach województwa opolskiego, </a:t>
            </a: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itchFamily="34" charset="0"/>
              </a:rPr>
              <a:t>- prowadzi </a:t>
            </a:r>
            <a:r>
              <a:rPr lang="pl-PL" sz="1600" b="1" dirty="0">
                <a:solidFill>
                  <a:schemeClr val="tx1"/>
                </a:solidFill>
                <a:cs typeface="Arial" pitchFamily="34" charset="0"/>
              </a:rPr>
              <a:t>działalność edukacyjną, jest propagatorem kultury ukraińskiej na terenie województwa opolskiego.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49262" y="171883"/>
            <a:ext cx="6531981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0"/>
                <a:solidFill>
                  <a:schemeClr val="tx1"/>
                </a:solidFill>
                <a:latin typeface="+mj-lt"/>
                <a:cs typeface="Arial" pitchFamily="34" charset="0"/>
              </a:rPr>
              <a:t>2</a:t>
            </a:r>
          </a:p>
          <a:p>
            <a:pPr algn="ctr"/>
            <a:r>
              <a:rPr lang="pl-PL" sz="2800" b="1" dirty="0" err="1">
                <a:solidFill>
                  <a:schemeClr val="tx1"/>
                </a:solidFill>
              </a:rPr>
              <a:t>Oleksandr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Kovalenko</a:t>
            </a:r>
            <a:r>
              <a:rPr lang="pl-PL" sz="2800" b="1" dirty="0">
                <a:solidFill>
                  <a:schemeClr val="tx1"/>
                </a:solidFill>
              </a:rPr>
              <a:t> – Artysta plastyk</a:t>
            </a:r>
            <a:endParaRPr lang="pl-PL" sz="28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78" y="1935017"/>
            <a:ext cx="2564913" cy="40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4118" y="1898469"/>
            <a:ext cx="6703333" cy="4149634"/>
          </a:xfrm>
        </p:spPr>
        <p:txBody>
          <a:bodyPr/>
          <a:lstStyle/>
          <a:p>
            <a:pPr algn="l"/>
            <a:r>
              <a:rPr lang="pl-PL" sz="1400" b="1" dirty="0" smtClean="0">
                <a:solidFill>
                  <a:schemeClr val="tx1"/>
                </a:solidFill>
              </a:rPr>
              <a:t>- Pani </a:t>
            </a:r>
            <a:r>
              <a:rPr lang="pl-PL" sz="1400" b="1" dirty="0">
                <a:solidFill>
                  <a:schemeClr val="tx1"/>
                </a:solidFill>
              </a:rPr>
              <a:t>Agnieszka od 8 lat aktywnie działa na rzecz społeczności lokalnej tj. dzieci, młodzieży i osób starszych.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- absolwentka </a:t>
            </a:r>
            <a:r>
              <a:rPr lang="pl-PL" sz="1400" b="1" dirty="0">
                <a:solidFill>
                  <a:schemeClr val="tx1"/>
                </a:solidFill>
              </a:rPr>
              <a:t>Pracy Socjalnej </a:t>
            </a:r>
            <a:r>
              <a:rPr lang="pl-PL" sz="1400" b="1" dirty="0" err="1">
                <a:solidFill>
                  <a:schemeClr val="tx1"/>
                </a:solidFill>
              </a:rPr>
              <a:t>UO</a:t>
            </a:r>
            <a:r>
              <a:rPr lang="pl-PL" sz="1400" b="1" dirty="0">
                <a:solidFill>
                  <a:schemeClr val="tx1"/>
                </a:solidFill>
              </a:rPr>
              <a:t>, na kierunku Pedagogika Opiekuńczo-Wychowawcza oraz Pedagogika Resocjalizacyjna z Profilaktyką Społeczną. Obecnie asystent w Instytucie Nauk Pedagogicznych </a:t>
            </a:r>
            <a:r>
              <a:rPr lang="pl-PL" sz="1400" b="1" dirty="0" err="1">
                <a:solidFill>
                  <a:schemeClr val="tx1"/>
                </a:solidFill>
              </a:rPr>
              <a:t>UO</a:t>
            </a:r>
            <a:r>
              <a:rPr lang="pl-PL" sz="1400" b="1" dirty="0">
                <a:solidFill>
                  <a:schemeClr val="tx1"/>
                </a:solidFill>
              </a:rPr>
              <a:t>, </a:t>
            </a:r>
            <a:r>
              <a:rPr lang="pl-PL" sz="1400" b="1" dirty="0" smtClean="0">
                <a:solidFill>
                  <a:schemeClr val="tx1"/>
                </a:solidFill>
              </a:rPr>
              <a:t/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- od </a:t>
            </a:r>
            <a:r>
              <a:rPr lang="pl-PL" sz="1400" b="1" dirty="0">
                <a:solidFill>
                  <a:schemeClr val="tx1"/>
                </a:solidFill>
              </a:rPr>
              <a:t>2012 roku wolontariuszka w różnych organizacjach pozarządowych. Otrzymała nominacje na szeryfa Praw Dziecka </a:t>
            </a:r>
            <a:r>
              <a:rPr lang="pl-PL" sz="1400" b="1" dirty="0" err="1">
                <a:solidFill>
                  <a:schemeClr val="tx1"/>
                </a:solidFill>
              </a:rPr>
              <a:t>Unicef</a:t>
            </a:r>
            <a:r>
              <a:rPr lang="pl-PL" sz="1400" b="1" dirty="0">
                <a:solidFill>
                  <a:schemeClr val="tx1"/>
                </a:solidFill>
              </a:rPr>
              <a:t> za działalność na rzecz poprawy jakości życia dzieci i rozwoju edukacji dotyczącej Praw </a:t>
            </a:r>
            <a:r>
              <a:rPr lang="pl-PL" sz="1400" b="1" dirty="0" smtClean="0">
                <a:solidFill>
                  <a:schemeClr val="tx1"/>
                </a:solidFill>
              </a:rPr>
              <a:t>Dziecka,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- współorganizatorka </a:t>
            </a:r>
            <a:r>
              <a:rPr lang="pl-PL" sz="1400" b="1" dirty="0">
                <a:solidFill>
                  <a:schemeClr val="tx1"/>
                </a:solidFill>
              </a:rPr>
              <a:t>licznych </a:t>
            </a:r>
            <a:r>
              <a:rPr lang="pl-PL" sz="1400" b="1" dirty="0" smtClean="0">
                <a:solidFill>
                  <a:schemeClr val="tx1"/>
                </a:solidFill>
              </a:rPr>
              <a:t>akcji, </a:t>
            </a:r>
            <a:r>
              <a:rPr lang="pl-PL" sz="1400" b="1" dirty="0">
                <a:solidFill>
                  <a:schemeClr val="tx1"/>
                </a:solidFill>
              </a:rPr>
              <a:t>wydarzeń, </a:t>
            </a:r>
            <a:r>
              <a:rPr lang="pl-PL" sz="1400" b="1" dirty="0" smtClean="0">
                <a:solidFill>
                  <a:schemeClr val="tx1"/>
                </a:solidFill>
              </a:rPr>
              <a:t>warsztatów: „Nie </a:t>
            </a:r>
            <a:r>
              <a:rPr lang="pl-PL" sz="1400" b="1" dirty="0">
                <a:solidFill>
                  <a:schemeClr val="tx1"/>
                </a:solidFill>
              </a:rPr>
              <a:t>bij mnie-Kochaj mnie”, </a:t>
            </a:r>
            <a:r>
              <a:rPr lang="pl-PL" sz="1400" b="1" dirty="0" smtClean="0">
                <a:solidFill>
                  <a:schemeClr val="tx1"/>
                </a:solidFill>
              </a:rPr>
              <a:t>warsztaty </a:t>
            </a:r>
            <a:r>
              <a:rPr lang="pl-PL" sz="1400" b="1" dirty="0">
                <a:solidFill>
                  <a:schemeClr val="tx1"/>
                </a:solidFill>
              </a:rPr>
              <a:t>dla seniorów i </a:t>
            </a:r>
            <a:r>
              <a:rPr lang="pl-PL" sz="1400" b="1" dirty="0" smtClean="0">
                <a:solidFill>
                  <a:schemeClr val="tx1"/>
                </a:solidFill>
              </a:rPr>
              <a:t>młodych - </a:t>
            </a:r>
            <a:r>
              <a:rPr lang="pl-PL" sz="1400" b="1" dirty="0">
                <a:solidFill>
                  <a:schemeClr val="tx1"/>
                </a:solidFill>
              </a:rPr>
              <a:t>czyli o znaczeniu budowania dialogu międzypokoleniowego, </a:t>
            </a:r>
            <a:r>
              <a:rPr lang="pl-PL" sz="1400" b="1" dirty="0" smtClean="0">
                <a:solidFill>
                  <a:schemeClr val="tx1"/>
                </a:solidFill>
              </a:rPr>
              <a:t/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- współpracuje </a:t>
            </a:r>
            <a:r>
              <a:rPr lang="pl-PL" sz="1400" b="1" dirty="0">
                <a:solidFill>
                  <a:schemeClr val="tx1"/>
                </a:solidFill>
              </a:rPr>
              <a:t>z Uniwersytetami Trzeciego Wieku w woj. </a:t>
            </a:r>
            <a:r>
              <a:rPr lang="pl-PL" sz="1400" b="1" dirty="0" smtClean="0">
                <a:solidFill>
                  <a:schemeClr val="tx1"/>
                </a:solidFill>
              </a:rPr>
              <a:t>Opolskim, </a:t>
            </a:r>
            <a:br>
              <a:rPr lang="pl-PL" sz="1400" b="1" dirty="0" smtClean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- jest </a:t>
            </a:r>
            <a:r>
              <a:rPr lang="pl-PL" sz="1400" b="1" dirty="0">
                <a:solidFill>
                  <a:schemeClr val="tx1"/>
                </a:solidFill>
              </a:rPr>
              <a:t>zaangażowana w prowadzenie licznych zajęć m.in. z </a:t>
            </a:r>
            <a:r>
              <a:rPr lang="pl-PL" sz="1400" b="1" dirty="0" err="1">
                <a:solidFill>
                  <a:schemeClr val="tx1"/>
                </a:solidFill>
              </a:rPr>
              <a:t>Prepedautyki</a:t>
            </a:r>
            <a:r>
              <a:rPr lang="pl-PL" sz="1400" b="1" dirty="0">
                <a:solidFill>
                  <a:schemeClr val="tx1"/>
                </a:solidFill>
              </a:rPr>
              <a:t> psychologii  dla </a:t>
            </a:r>
            <a:r>
              <a:rPr lang="pl-PL" sz="1400" b="1" dirty="0" smtClean="0">
                <a:solidFill>
                  <a:schemeClr val="tx1"/>
                </a:solidFill>
              </a:rPr>
              <a:t>uczniów </a:t>
            </a:r>
            <a:r>
              <a:rPr lang="pl-PL" sz="1400" b="1" dirty="0">
                <a:solidFill>
                  <a:schemeClr val="tx1"/>
                </a:solidFill>
              </a:rPr>
              <a:t>w III LO w Opolu czy informatyki  </a:t>
            </a:r>
            <a:r>
              <a:rPr lang="pl-PL" sz="1400" b="1" dirty="0" smtClean="0">
                <a:solidFill>
                  <a:schemeClr val="tx1"/>
                </a:solidFill>
              </a:rPr>
              <a:t>dla </a:t>
            </a:r>
            <a:r>
              <a:rPr lang="pl-PL" sz="1400" b="1" dirty="0">
                <a:solidFill>
                  <a:schemeClr val="tx1"/>
                </a:solidFill>
              </a:rPr>
              <a:t>osób 60+ w ramach projektu pt. „ Pracownia Rozwoju Seniorów”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 smtClean="0">
                <a:solidFill>
                  <a:schemeClr val="tx1"/>
                </a:solidFill>
              </a:rPr>
              <a:t>- jest </a:t>
            </a:r>
            <a:r>
              <a:rPr lang="pl-PL" sz="1400" b="1" dirty="0">
                <a:solidFill>
                  <a:schemeClr val="tx1"/>
                </a:solidFill>
              </a:rPr>
              <a:t>prezesem Fundacji Rozwoju Społecznego SPINACZ,  </a:t>
            </a:r>
            <a:r>
              <a:rPr lang="pl-PL" sz="1400" b="1" dirty="0" smtClean="0">
                <a:solidFill>
                  <a:schemeClr val="tx1"/>
                </a:solidFill>
              </a:rPr>
              <a:t>aktywnie  współpracuje </a:t>
            </a:r>
            <a:r>
              <a:rPr lang="pl-PL" sz="1400" b="1" dirty="0">
                <a:solidFill>
                  <a:schemeClr val="tx1"/>
                </a:solidFill>
              </a:rPr>
              <a:t>z Miejskim Ośrodkiem Pomocy Rodzinie w Opolu, Centrum Informacyjno-edukacyjnym Senior, jest aktywną wolontariuszką w Fundacji „Dr. Clown</a:t>
            </a:r>
            <a:r>
              <a:rPr lang="pl-PL" sz="1400" b="1" dirty="0" smtClean="0">
                <a:solidFill>
                  <a:schemeClr val="tx1"/>
                </a:solidFill>
              </a:rPr>
              <a:t>”.</a:t>
            </a:r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888274" y="171883"/>
            <a:ext cx="8456024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0"/>
                <a:solidFill>
                  <a:schemeClr val="tx1"/>
                </a:solidFill>
              </a:rPr>
              <a:t>3</a:t>
            </a:r>
            <a:r>
              <a:rPr lang="pl-PL" sz="3600" b="1" dirty="0" smtClean="0">
                <a:ln w="0"/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Agnieszka Bąkowska – organizacje działające na rzecz dzieci i osób starszych</a:t>
            </a:r>
            <a:endParaRPr lang="pl-PL" sz="28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17" y="2309558"/>
            <a:ext cx="2051086" cy="28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3932" y="2420982"/>
            <a:ext cx="5625921" cy="2831093"/>
          </a:xfrm>
        </p:spPr>
        <p:txBody>
          <a:bodyPr/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</a:rPr>
              <a:t>- założył </a:t>
            </a:r>
            <a:r>
              <a:rPr lang="pl-PL" sz="1800" b="1" dirty="0">
                <a:solidFill>
                  <a:schemeClr val="tx1"/>
                </a:solidFill>
              </a:rPr>
              <a:t>i prowadzi </a:t>
            </a:r>
            <a:r>
              <a:rPr lang="pl-PL" sz="1800" b="1" dirty="0" smtClean="0">
                <a:solidFill>
                  <a:schemeClr val="tx1"/>
                </a:solidFill>
              </a:rPr>
              <a:t>sekcję </a:t>
            </a:r>
            <a:r>
              <a:rPr lang="pl-PL" sz="1800" b="1" dirty="0">
                <a:solidFill>
                  <a:schemeClr val="tx1"/>
                </a:solidFill>
              </a:rPr>
              <a:t>malarską oraz zespół wokalno-muzyczny „</a:t>
            </a:r>
            <a:r>
              <a:rPr lang="pl-PL" sz="1800" b="1" dirty="0" err="1">
                <a:solidFill>
                  <a:schemeClr val="tx1"/>
                </a:solidFill>
              </a:rPr>
              <a:t>Va</a:t>
            </a:r>
            <a:r>
              <a:rPr lang="pl-PL" sz="1800" b="1" dirty="0">
                <a:solidFill>
                  <a:schemeClr val="tx1"/>
                </a:solidFill>
              </a:rPr>
              <a:t> </a:t>
            </a:r>
            <a:r>
              <a:rPr lang="pl-PL" sz="1800" b="1" dirty="0" err="1">
                <a:solidFill>
                  <a:schemeClr val="tx1"/>
                </a:solidFill>
              </a:rPr>
              <a:t>Banc</a:t>
            </a:r>
            <a:r>
              <a:rPr lang="pl-PL" sz="1800" b="1" dirty="0">
                <a:solidFill>
                  <a:schemeClr val="tx1"/>
                </a:solidFill>
              </a:rPr>
              <a:t>” przy Uniwersytecie III Wieku w Opolu. </a:t>
            </a:r>
            <a:r>
              <a:rPr lang="pl-PL" sz="1800" b="1" dirty="0" smtClean="0">
                <a:solidFill>
                  <a:schemeClr val="tx1"/>
                </a:solidFill>
              </a:rPr>
              <a:t/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organizuje plenery </a:t>
            </a:r>
            <a:r>
              <a:rPr lang="pl-PL" sz="1800" b="1" dirty="0">
                <a:solidFill>
                  <a:schemeClr val="tx1"/>
                </a:solidFill>
              </a:rPr>
              <a:t>i </a:t>
            </a:r>
            <a:r>
              <a:rPr lang="pl-PL" sz="1800" b="1" dirty="0" smtClean="0">
                <a:solidFill>
                  <a:schemeClr val="tx1"/>
                </a:solidFill>
              </a:rPr>
              <a:t>wystawy </a:t>
            </a:r>
            <a:r>
              <a:rPr lang="pl-PL" sz="1800" b="1" dirty="0">
                <a:solidFill>
                  <a:schemeClr val="tx1"/>
                </a:solidFill>
              </a:rPr>
              <a:t>m.in. w UM Opola w Ratuszu, w Urzędzie Marszałkowskim, w Bibliotece Miejskiej, ATA </a:t>
            </a:r>
            <a:r>
              <a:rPr lang="pl-PL" sz="1800" b="1" dirty="0" smtClean="0">
                <a:solidFill>
                  <a:schemeClr val="tx1"/>
                </a:solidFill>
              </a:rPr>
              <a:t>Namysłów,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</a:t>
            </a:r>
            <a:r>
              <a:rPr lang="pl-PL" sz="1800" b="1" dirty="0">
                <a:solidFill>
                  <a:schemeClr val="tx1"/>
                </a:solidFill>
              </a:rPr>
              <a:t>i</a:t>
            </a:r>
            <a:r>
              <a:rPr lang="pl-PL" sz="1800" b="1" dirty="0" smtClean="0">
                <a:solidFill>
                  <a:schemeClr val="tx1"/>
                </a:solidFill>
              </a:rPr>
              <a:t>ntegruje </a:t>
            </a:r>
            <a:r>
              <a:rPr lang="pl-PL" sz="1800" b="1" dirty="0">
                <a:solidFill>
                  <a:schemeClr val="tx1"/>
                </a:solidFill>
              </a:rPr>
              <a:t>społeczność emerytów, zabiega o ich aktywne i przyjemne spędzanie wolnego czasu. Wspiera też osoby </a:t>
            </a:r>
            <a:r>
              <a:rPr lang="pl-PL" sz="1800" b="1" dirty="0" smtClean="0">
                <a:solidFill>
                  <a:schemeClr val="tx1"/>
                </a:solidFill>
              </a:rPr>
              <a:t>z problemami </a:t>
            </a:r>
            <a:r>
              <a:rPr lang="pl-PL" sz="1800" b="1" dirty="0">
                <a:solidFill>
                  <a:schemeClr val="tx1"/>
                </a:solidFill>
              </a:rPr>
              <a:t>i dysfunkcjami.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4" name="Prostokąt 3"/>
          <p:cNvSpPr/>
          <p:nvPr/>
        </p:nvSpPr>
        <p:spPr>
          <a:xfrm>
            <a:off x="888274" y="171883"/>
            <a:ext cx="8334103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0"/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Jan Gruszka – </a:t>
            </a:r>
            <a:r>
              <a:rPr lang="pl-PL" sz="2800" b="1" dirty="0" smtClean="0">
                <a:solidFill>
                  <a:schemeClr val="tx1"/>
                </a:solidFill>
              </a:rPr>
              <a:t>Uniwersytet </a:t>
            </a:r>
            <a:r>
              <a:rPr lang="pl-PL" sz="2800" b="1" dirty="0">
                <a:solidFill>
                  <a:schemeClr val="tx1"/>
                </a:solidFill>
              </a:rPr>
              <a:t>III Wieku, </a:t>
            </a:r>
            <a:r>
              <a:rPr lang="pl-PL" sz="2800" b="1" dirty="0" smtClean="0">
                <a:solidFill>
                  <a:schemeClr val="tx1"/>
                </a:solidFill>
              </a:rPr>
              <a:t>Zespół muzyczny </a:t>
            </a:r>
            <a:r>
              <a:rPr lang="pl-PL" sz="2800" b="1" dirty="0">
                <a:solidFill>
                  <a:schemeClr val="tx1"/>
                </a:solidFill>
              </a:rPr>
              <a:t>„</a:t>
            </a:r>
            <a:r>
              <a:rPr lang="pl-PL" sz="2800" b="1" dirty="0" err="1">
                <a:solidFill>
                  <a:schemeClr val="tx1"/>
                </a:solidFill>
              </a:rPr>
              <a:t>Va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Banc</a:t>
            </a:r>
            <a:r>
              <a:rPr lang="pl-PL" sz="2800" b="1" dirty="0" smtClean="0">
                <a:solidFill>
                  <a:schemeClr val="tx1"/>
                </a:solidFill>
              </a:rPr>
              <a:t>”</a:t>
            </a:r>
            <a:endParaRPr lang="pl-PL" sz="28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53" y="1795960"/>
            <a:ext cx="3190505" cy="45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4489" y="3966754"/>
            <a:ext cx="6097004" cy="2891246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</a:t>
            </a:r>
            <a:r>
              <a:rPr lang="pl-PL" sz="1800" b="1" dirty="0" smtClean="0">
                <a:solidFill>
                  <a:schemeClr val="tx1"/>
                </a:solidFill>
              </a:rPr>
              <a:t>od </a:t>
            </a:r>
            <a:r>
              <a:rPr lang="pl-PL" sz="1800" b="1" dirty="0">
                <a:solidFill>
                  <a:schemeClr val="tx1"/>
                </a:solidFill>
              </a:rPr>
              <a:t>34 lat jest prezesem Uniwersytetu Trzeciego Wieku w </a:t>
            </a:r>
            <a:r>
              <a:rPr lang="pl-PL" sz="1800" b="1" dirty="0" smtClean="0">
                <a:solidFill>
                  <a:schemeClr val="tx1"/>
                </a:solidFill>
              </a:rPr>
              <a:t>Opolu, 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angażuje </a:t>
            </a:r>
            <a:r>
              <a:rPr lang="pl-PL" sz="1800" b="1" dirty="0">
                <a:solidFill>
                  <a:schemeClr val="tx1"/>
                </a:solidFill>
              </a:rPr>
              <a:t>się w rozwój stowarzyszenia wprowadzając nowe formy aktywności, otwierając się na </a:t>
            </a:r>
            <a:r>
              <a:rPr lang="pl-PL" sz="1800" b="1" dirty="0" smtClean="0">
                <a:solidFill>
                  <a:schemeClr val="tx1"/>
                </a:solidFill>
              </a:rPr>
              <a:t>współpracę </a:t>
            </a:r>
            <a:r>
              <a:rPr lang="pl-PL" sz="1800" b="1" dirty="0">
                <a:solidFill>
                  <a:schemeClr val="tx1"/>
                </a:solidFill>
              </a:rPr>
              <a:t>z innymi podmiotami, m.in. ze szkołą muzyczną - wspólnie z jej uczniami organizuje wydarzenia kulturalne, które niejednokrotnie służą mieszkańcom </a:t>
            </a:r>
            <a:r>
              <a:rPr lang="pl-PL" sz="1800" b="1" dirty="0" smtClean="0">
                <a:solidFill>
                  <a:schemeClr val="tx1"/>
                </a:solidFill>
              </a:rPr>
              <a:t>Opola, 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współpracuje </a:t>
            </a:r>
            <a:r>
              <a:rPr lang="pl-PL" sz="1800" b="1" dirty="0">
                <a:solidFill>
                  <a:schemeClr val="tx1"/>
                </a:solidFill>
              </a:rPr>
              <a:t>z Galerią Sztuki Współczesnej w Opolu, gdzie realizowany jest wspólny program upowszechniania i popularyzacji sztuki </a:t>
            </a:r>
            <a:r>
              <a:rPr lang="pl-PL" sz="1800" b="1" dirty="0" smtClean="0">
                <a:solidFill>
                  <a:schemeClr val="tx1"/>
                </a:solidFill>
              </a:rPr>
              <a:t>współczesnej,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dba </a:t>
            </a:r>
            <a:r>
              <a:rPr lang="pl-PL" sz="1800" b="1" dirty="0">
                <a:solidFill>
                  <a:schemeClr val="tx1"/>
                </a:solidFill>
              </a:rPr>
              <a:t>o międzypokoleniowość realizując ciekawe programy, także ze szkołami podstawowymi gdzie były realizowane projekty gotowania </a:t>
            </a:r>
            <a:r>
              <a:rPr lang="pl-PL" sz="1800" b="1" dirty="0" smtClean="0">
                <a:solidFill>
                  <a:schemeClr val="tx1"/>
                </a:solidFill>
              </a:rPr>
              <a:t>międzypokoleniowego, </a:t>
            </a:r>
            <a:r>
              <a:rPr lang="pl-PL" sz="1800" b="1" dirty="0">
                <a:solidFill>
                  <a:schemeClr val="tx1"/>
                </a:solidFill>
              </a:rPr>
              <a:t>czy też śniadania wielkanocne realizowane w centrum miasta. </a:t>
            </a:r>
            <a:r>
              <a:rPr lang="pl-PL" sz="1800" b="1" dirty="0" smtClean="0">
                <a:solidFill>
                  <a:schemeClr val="tx1"/>
                </a:solidFill>
              </a:rPr>
              <a:t/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dzięki </a:t>
            </a:r>
            <a:r>
              <a:rPr lang="pl-PL" sz="1800" b="1" dirty="0">
                <a:solidFill>
                  <a:schemeClr val="tx1"/>
                </a:solidFill>
              </a:rPr>
              <a:t>jej pasji i zaangażowaniu wielu mieszkańców Opola może aktywnie działać na Uniwersytecie Trzeciego Wieku.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384664" y="133878"/>
            <a:ext cx="742841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0"/>
                <a:solidFill>
                  <a:schemeClr val="tx1"/>
                </a:solidFill>
              </a:rPr>
              <a:t>5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Halina Łubniewska – Uniwersytet III Wieku</a:t>
            </a:r>
            <a:endParaRPr lang="pl-PL" sz="2800" dirty="0">
              <a:ln w="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04" y="1811383"/>
            <a:ext cx="2801217" cy="37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0495" y="2952206"/>
            <a:ext cx="6409309" cy="2965266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pracuje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społecznie w Wojewódzkim Towarzystwie Walki z Kalectwem w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Opolu,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pl-PL" sz="18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bardzo zaangażowany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w działalność społeczną, wspiera projekty na rzecz osób wykluczonych społecznie, osób niepełnosprawnych i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seniorów, </a:t>
            </a:r>
            <a:b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jest pomysłodawcą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i głównym realizatorem Dni Niepełnosprawnych w Opolu oraz Jarmarku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Niezwykłości, </a:t>
            </a:r>
            <a:b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wzbogaca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ofertę dla niepełnosprawnych i seniorów poprzez organizowanie licznych przedsięwzięć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kulturalnych, </a:t>
            </a:r>
            <a:b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- od 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20 lat organizuje turnusy rehabilitacyjne, wycieczki, współpracuje z Opolskim Bankiem </a:t>
            </a:r>
            <a:r>
              <a:rPr lang="pl-PL" sz="1800" b="1" dirty="0" smtClean="0">
                <a:solidFill>
                  <a:schemeClr val="tx1"/>
                </a:solidFill>
                <a:cs typeface="Arial" pitchFamily="34" charset="0"/>
              </a:rPr>
              <a:t>Żywności</a:t>
            </a:r>
            <a:r>
              <a:rPr lang="pl-PL" sz="1800" b="1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946683" y="145756"/>
            <a:ext cx="836278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+mj-lt"/>
                <a:ea typeface="Times New Roman"/>
              </a:rPr>
              <a:t>6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Czesław Smyk – Towarzystwo Walki z Kalectwem</a:t>
            </a:r>
            <a:endParaRPr lang="pl-PL" sz="28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64" y="2142307"/>
            <a:ext cx="2041707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1718" y="2595154"/>
            <a:ext cx="5210442" cy="3757749"/>
          </a:xfrm>
        </p:spPr>
        <p:txBody>
          <a:bodyPr/>
          <a:lstStyle/>
          <a:p>
            <a:pPr algn="l"/>
            <a:r>
              <a:rPr lang="pl-PL" sz="1800" b="1" dirty="0">
                <a:solidFill>
                  <a:schemeClr val="tx1"/>
                </a:solidFill>
              </a:rPr>
              <a:t>- </a:t>
            </a:r>
            <a:r>
              <a:rPr lang="pl-PL" sz="1800" b="1" dirty="0" smtClean="0">
                <a:solidFill>
                  <a:schemeClr val="tx1"/>
                </a:solidFill>
              </a:rPr>
              <a:t>na </a:t>
            </a:r>
            <a:r>
              <a:rPr lang="pl-PL" sz="1800" b="1" dirty="0">
                <a:solidFill>
                  <a:schemeClr val="tx1"/>
                </a:solidFill>
              </a:rPr>
              <a:t>co dzień pracuje społecznie w Wojewódzkim Towarzystwie Walki z Kalectwem w </a:t>
            </a:r>
            <a:r>
              <a:rPr lang="pl-PL" sz="1800" b="1" dirty="0" smtClean="0">
                <a:solidFill>
                  <a:schemeClr val="tx1"/>
                </a:solidFill>
              </a:rPr>
              <a:t>Opolu,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jest </a:t>
            </a:r>
            <a:r>
              <a:rPr lang="pl-PL" sz="1800" b="1" dirty="0">
                <a:solidFill>
                  <a:schemeClr val="tx1"/>
                </a:solidFill>
              </a:rPr>
              <a:t>osobą bardzo zaangażowaną w działalność społeczną, wspiera projekty na rzecz osób wykluczonych społecznie, osób niepełnosprawnych i </a:t>
            </a:r>
            <a:r>
              <a:rPr lang="pl-PL" sz="1800" b="1" dirty="0" smtClean="0">
                <a:solidFill>
                  <a:schemeClr val="tx1"/>
                </a:solidFill>
              </a:rPr>
              <a:t>seniorów, 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jest pomysłodawcą </a:t>
            </a:r>
            <a:r>
              <a:rPr lang="pl-PL" sz="1800" b="1" dirty="0">
                <a:solidFill>
                  <a:schemeClr val="tx1"/>
                </a:solidFill>
              </a:rPr>
              <a:t>i głównym realizatorem Dni Niepełnosprawnych w Opolu oraz Jarmarku </a:t>
            </a:r>
            <a:r>
              <a:rPr lang="pl-PL" sz="1800" b="1" dirty="0" smtClean="0">
                <a:solidFill>
                  <a:schemeClr val="tx1"/>
                </a:solidFill>
              </a:rPr>
              <a:t>Niezwykłości, 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wzbogaca </a:t>
            </a:r>
            <a:r>
              <a:rPr lang="pl-PL" sz="1800" b="1" dirty="0">
                <a:solidFill>
                  <a:schemeClr val="tx1"/>
                </a:solidFill>
              </a:rPr>
              <a:t>ofertę dla niepełnosprawnych i seniorów poprzez organizowanie licznych przedsięwzięć </a:t>
            </a:r>
            <a:r>
              <a:rPr lang="pl-PL" sz="1800" b="1" dirty="0" smtClean="0">
                <a:solidFill>
                  <a:schemeClr val="tx1"/>
                </a:solidFill>
              </a:rPr>
              <a:t>kulturalnych,</a:t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- od </a:t>
            </a:r>
            <a:r>
              <a:rPr lang="pl-PL" sz="1800" b="1" dirty="0">
                <a:solidFill>
                  <a:schemeClr val="tx1"/>
                </a:solidFill>
              </a:rPr>
              <a:t>20 lat organizuje turnusy rehabilitacyjne, wycieczki, współpracuje z Opolskim Bankiem </a:t>
            </a:r>
            <a:r>
              <a:rPr lang="pl-PL" sz="1800" b="1" dirty="0" smtClean="0">
                <a:solidFill>
                  <a:schemeClr val="tx1"/>
                </a:solidFill>
              </a:rPr>
              <a:t>Żywności</a:t>
            </a:r>
            <a:r>
              <a:rPr lang="pl-PL" sz="1800" b="1" dirty="0">
                <a:solidFill>
                  <a:schemeClr val="tx1"/>
                </a:solidFill>
              </a:rPr>
              <a:t>.</a:t>
            </a:r>
            <a:endParaRPr lang="pl-PL" sz="1800" b="1" dirty="0"/>
          </a:p>
        </p:txBody>
      </p:sp>
      <p:sp>
        <p:nvSpPr>
          <p:cNvPr id="4" name="Prostokąt 3"/>
          <p:cNvSpPr/>
          <p:nvPr/>
        </p:nvSpPr>
        <p:spPr>
          <a:xfrm>
            <a:off x="1033972" y="197282"/>
            <a:ext cx="8205822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Danuta </a:t>
            </a:r>
            <a:r>
              <a:rPr lang="pl-PL" sz="2800" b="1" dirty="0">
                <a:solidFill>
                  <a:schemeClr val="tx1"/>
                </a:solidFill>
              </a:rPr>
              <a:t>Sokołowska – Harcmistrzyni, działania w ramach Caritas, Stowarzyszenie „Opole Na Tak</a:t>
            </a:r>
            <a:r>
              <a:rPr lang="pl-PL" sz="2800" b="1" dirty="0" smtClean="0">
                <a:solidFill>
                  <a:schemeClr val="tx1"/>
                </a:solidFill>
              </a:rPr>
              <a:t>”</a:t>
            </a:r>
            <a:endParaRPr lang="pl-PL" sz="28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933303"/>
            <a:ext cx="4008623" cy="36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3464" y="1985554"/>
            <a:ext cx="5559291" cy="4704845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od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1986 roku jest członkiem Polskiego Czerwonego Krzyża i od tamtej pory działa na rzecz mieszkańców miasta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Opola, </a:t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od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1994 jest instruktorem pierwszej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pomocy, </a:t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prowadzi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kursy, szkolenia oraz organizuje mistrzostwa pierwszej pomocy dla mieszkańców miasta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Opola, </a:t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prowadzi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kursy dla opiekujących się osobami niepełnosprawnymi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leżącymi, </a:t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od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wielu lat jest organizatorem zbiorek publicznych na rzecz najuboższych mieszkańców naszego miasta.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jest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inicjatorem wielu akcji promujących honorowe krwiodawstwo oraz corocznej akcji przekazywania 3 kołowych wózków dla osób niepełnosprawnych wskazanych przez MOPR.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od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wielu lat jest członkiem OSP w </a:t>
            </a:r>
            <a:r>
              <a:rPr lang="pl-PL" sz="1600" b="1" dirty="0" err="1">
                <a:solidFill>
                  <a:schemeClr val="tx1"/>
                </a:solidFill>
                <a:cs typeface="Arial" panose="020B0604020202020204" pitchFamily="34" charset="0"/>
              </a:rPr>
              <a:t>Grudzicach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jest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inicjatorem wielu wydarzeń w dzielnicach Gosławice i Malinka. 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- jest </a:t>
            </a:r>
            <a:r>
              <a:rPr lang="pl-PL" sz="1600" b="1" dirty="0">
                <a:solidFill>
                  <a:schemeClr val="tx1"/>
                </a:solidFill>
                <a:cs typeface="Arial" panose="020B0604020202020204" pitchFamily="34" charset="0"/>
              </a:rPr>
              <a:t>współorganizatorem wydarzeń miejskich: Śniadanie Wielkanocne, Światowy Dzień Inwalidy, Dni Niepełnosprawnych, Dni seniora</a:t>
            </a:r>
            <a:r>
              <a:rPr lang="pl-PL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pl-PL" sz="1600" b="1" dirty="0"/>
          </a:p>
        </p:txBody>
      </p:sp>
      <p:sp>
        <p:nvSpPr>
          <p:cNvPr id="4" name="Prostokąt 3"/>
          <p:cNvSpPr/>
          <p:nvPr/>
        </p:nvSpPr>
        <p:spPr>
          <a:xfrm>
            <a:off x="896982" y="183494"/>
            <a:ext cx="8438607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8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</a:rPr>
              <a:t>Danuta </a:t>
            </a:r>
            <a:r>
              <a:rPr lang="pl-PL" sz="2800" b="1" dirty="0" err="1">
                <a:solidFill>
                  <a:schemeClr val="tx1"/>
                </a:solidFill>
              </a:rPr>
              <a:t>Pilipczuk</a:t>
            </a:r>
            <a:r>
              <a:rPr lang="pl-PL" sz="2800" b="1" dirty="0">
                <a:solidFill>
                  <a:schemeClr val="tx1"/>
                </a:solidFill>
              </a:rPr>
              <a:t> – Polski Czerwony Krzyż, OSP w Opolu </a:t>
            </a:r>
            <a:r>
              <a:rPr lang="pl-PL" sz="2800" b="1" dirty="0" err="1" smtClean="0">
                <a:solidFill>
                  <a:schemeClr val="tx1"/>
                </a:solidFill>
              </a:rPr>
              <a:t>Grudzicach</a:t>
            </a:r>
            <a:endParaRPr lang="pl-PL" sz="28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5" y="2569029"/>
            <a:ext cx="3929228" cy="26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Niestandardowy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B0F0"/>
      </a:accent1>
      <a:accent2>
        <a:srgbClr val="FAD372"/>
      </a:accent2>
      <a:accent3>
        <a:srgbClr val="A5AB81"/>
      </a:accent3>
      <a:accent4>
        <a:srgbClr val="FBE1A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seta">
  <a:themeElements>
    <a:clrScheme name="Niestandardowy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B0F0"/>
      </a:accent1>
      <a:accent2>
        <a:srgbClr val="FAD372"/>
      </a:accent2>
      <a:accent3>
        <a:srgbClr val="A5AB81"/>
      </a:accent3>
      <a:accent4>
        <a:srgbClr val="FBE1A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seta">
  <a:themeElements>
    <a:clrScheme name="Niestandardowy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B0F0"/>
      </a:accent1>
      <a:accent2>
        <a:srgbClr val="FAD372"/>
      </a:accent2>
      <a:accent3>
        <a:srgbClr val="A5AB81"/>
      </a:accent3>
      <a:accent4>
        <a:srgbClr val="FBE1A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seta">
  <a:themeElements>
    <a:clrScheme name="Niestandardowy 4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B0F0"/>
      </a:accent1>
      <a:accent2>
        <a:srgbClr val="FAD372"/>
      </a:accent2>
      <a:accent3>
        <a:srgbClr val="A5AB81"/>
      </a:accent3>
      <a:accent4>
        <a:srgbClr val="FBE1A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2490</TotalTime>
  <Words>446</Words>
  <Application>Microsoft Office PowerPoint</Application>
  <PresentationFormat>Panoramiczny</PresentationFormat>
  <Paragraphs>44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Faseta</vt:lpstr>
      <vt:lpstr>1_Faseta</vt:lpstr>
      <vt:lpstr>2_Faseta</vt:lpstr>
      <vt:lpstr>3_Faseta</vt:lpstr>
      <vt:lpstr>     KATEGORIA LIDER SPOŁECZNY ROKU  13 ZGŁOSZEŃ z zadań realizowanych w 2019 roku    1. Włodzimierz Ożga – Polski Związek Niewidomych, 2. Oleksandr Kovalenko – Artysta plastyk, 3. Agnieszka Bąkowska – organizacje działające na rzecz dzieci i osób starszych, 4. Jan Gruszka – Uniwersytet III Wieku, Zespół muzyczny „Va Banc”, 5. Halina Łubniewska – Uniwersytet III Wieku, 6. Czesław Smyk – Towarzystwo Walki z Kalectwem, 7. Danuta Sokołowska – Harcmistrzyni, działania w ramach Caritas, Stowarzyszenie „Opole Na Tak”, 8. Danuta Pilipczuk – Polski Czerwony Krzyż, OSP w Opolu Grudzicach, 9. Artur Góralczyk – Stowarzyszenie Bieg Opolski, 10. Marek Rzepiela – Fundacja Blues Opole, 11. Łukasz Wielichowski – „800 książek na 800 lecie”, organizacje sportowe, 12. Teresa Jednoróg – Fundacja Dom Rodzinnej Rehabilitacji Dzieci z Porażeniem Mózgowym w Opolu, 13. Kazimierz Jednoróg – Fundacja Dom Rodzinnej Rehabilitacji Dzieci z Porażeniem Mózgowym w Opolu.   </vt:lpstr>
      <vt:lpstr>- stale wspiera działania w obszarze rehabilitacji podstawowej, społecznej i zawodowej osób z dysfunkcją wzroku, od 2016 jest Wiceprezesem Zarządu Głównego PZN, - aktywnie uczestniczy w konsultacjach szkoleniach oraz innych spotkaniach organizowanych w Opolu na rzecz środowiska osób niepełnosprawnych, z dysfunkcją wzroku, - jest zaangażowany w organizację imprez ”Politechnika Opolska osobom z niepełnosprawnościami” oraz  I Ogólnopolskiego Przeglądu Piosenki Osób Niewidomych,  - na co dzień dzieli się swoja wiedzą ze słuchaczami studiów podyplomowych w zakresie tyflopedagogiki, czyli pedagogiki specjalnej, zajmującej się wychowaniem, edukacją, terapią i rehabilitacją osób niewidomych  i słabo widzących.</vt:lpstr>
      <vt:lpstr>- artysta plastyk, absolwent Lwowskiej Akademii Sztuk Pięknych, mieszka w Polsce od 2001 roku,  - propaguje piękno Opola i województwa na licznych wystawach (ok. 30) i plenerach malarskich w Opolu,  - w swoich pracach dokumentuje wydarzenia związane z Opolem i województwem,  - jest promotorem malarstwa, organizuje wystawy swojego dorobku artystycznego w miastach i gminach województwa opolskiego,  - prowadzi działalność edukacyjną, jest propagatorem kultury ukraińskiej na terenie województwa opolskiego.</vt:lpstr>
      <vt:lpstr>- Pani Agnieszka od 8 lat aktywnie działa na rzecz społeczności lokalnej tj. dzieci, młodzieży i osób starszych. - absolwentka Pracy Socjalnej UO, na kierunku Pedagogika Opiekuńczo-Wychowawcza oraz Pedagogika Resocjalizacyjna z Profilaktyką Społeczną. Obecnie asystent w Instytucie Nauk Pedagogicznych UO,  - od 2012 roku wolontariuszka w różnych organizacjach pozarządowych. Otrzymała nominacje na szeryfa Praw Dziecka Unicef za działalność na rzecz poprawy jakości życia dzieci i rozwoju edukacji dotyczącej Praw Dziecka, - współorganizatorka licznych akcji, wydarzeń, warsztatów: „Nie bij mnie-Kochaj mnie”, warsztaty dla seniorów i młodych - czyli o znaczeniu budowania dialogu międzypokoleniowego,  - współpracuje z Uniwersytetami Trzeciego Wieku w woj. Opolskim,  - jest zaangażowana w prowadzenie licznych zajęć m.in. z Prepedautyki psychologii  dla uczniów w III LO w Opolu czy informatyki  dla osób 60+ w ramach projektu pt. „ Pracownia Rozwoju Seniorów” - jest prezesem Fundacji Rozwoju Społecznego SPINACZ,  aktywnie  współpracuje z Miejskim Ośrodkiem Pomocy Rodzinie w Opolu, Centrum Informacyjno-edukacyjnym Senior, jest aktywną wolontariuszką w Fundacji „Dr. Clown”.</vt:lpstr>
      <vt:lpstr>- założył i prowadzi sekcję malarską oraz zespół wokalno-muzyczny „Va Banc” przy Uniwersytecie III Wieku w Opolu.  - organizuje plenery i wystawy m.in. w UM Opola w Ratuszu, w Urzędzie Marszałkowskim, w Bibliotece Miejskiej, ATA Namysłów, - integruje społeczność emerytów, zabiega o ich aktywne i przyjemne spędzanie wolnego czasu. Wspiera też osoby z problemami i dysfunkcjami. </vt:lpstr>
      <vt:lpstr>- od 34 lat jest prezesem Uniwersytetu Trzeciego Wieku w Opolu,  - angażuje się w rozwój stowarzyszenia wprowadzając nowe formy aktywności, otwierając się na współpracę z innymi podmiotami, m.in. ze szkołą muzyczną - wspólnie z jej uczniami organizuje wydarzenia kulturalne, które niejednokrotnie służą mieszkańcom Opola,  - współpracuje z Galerią Sztuki Współczesnej w Opolu, gdzie realizowany jest wspólny program upowszechniania i popularyzacji sztuki współczesnej, - dba o międzypokoleniowość realizując ciekawe programy, także ze szkołami podstawowymi gdzie były realizowane projekty gotowania międzypokoleniowego, czy też śniadania wielkanocne realizowane w centrum miasta.  - dzięki jej pasji i zaangażowaniu wielu mieszkańców Opola może aktywnie działać na Uniwersytecie Trzeciego Wieku. </vt:lpstr>
      <vt:lpstr>- pracuje społecznie w Wojewódzkim Towarzystwie Walki z Kalectwem w Opolu,  - bardzo zaangażowany w działalność społeczną, wspiera projekty na rzecz osób wykluczonych społecznie, osób niepełnosprawnych i seniorów,  - jest pomysłodawcą i głównym realizatorem Dni Niepełnosprawnych w Opolu oraz Jarmarku Niezwykłości,  - wzbogaca ofertę dla niepełnosprawnych i seniorów poprzez organizowanie licznych przedsięwzięć kulturalnych,  - od 20 lat organizuje turnusy rehabilitacyjne, wycieczki, współpracuje z Opolskim Bankiem Żywności.</vt:lpstr>
      <vt:lpstr>- na co dzień pracuje społecznie w Wojewódzkim Towarzystwie Walki z Kalectwem w Opolu, - jest osobą bardzo zaangażowaną w działalność społeczną, wspiera projekty na rzecz osób wykluczonych społecznie, osób niepełnosprawnych i seniorów,  - jest pomysłodawcą i głównym realizatorem Dni Niepełnosprawnych w Opolu oraz Jarmarku Niezwykłości,  - wzbogaca ofertę dla niepełnosprawnych i seniorów poprzez organizowanie licznych przedsięwzięć kulturalnych, - od 20 lat organizuje turnusy rehabilitacyjne, wycieczki, współpracuje z Opolskim Bankiem Żywności.</vt:lpstr>
      <vt:lpstr>- od 1986 roku jest członkiem Polskiego Czerwonego Krzyża i od tamtej pory działa na rzecz mieszkańców miasta Opola,  - od 1994 jest instruktorem pierwszej pomocy,  - prowadzi kursy, szkolenia oraz organizuje mistrzostwa pierwszej pomocy dla mieszkańców miasta Opola,  - prowadzi kursy dla opiekujących się osobami niepełnosprawnymi leżącymi,  - od wielu lat jest organizatorem zbiorek publicznych na rzecz najuboższych mieszkańców naszego miasta.  - jest inicjatorem wielu akcji promujących honorowe krwiodawstwo oraz corocznej akcji przekazywania 3 kołowych wózków dla osób niepełnosprawnych wskazanych przez MOPR.  - od wielu lat jest członkiem OSP w Grudzicach.  - jest inicjatorem wielu wydarzeń w dzielnicach Gosławice i Malinka.  - jest współorganizatorem wydarzeń miejskich: Śniadanie Wielkanocne, Światowy Dzień Inwalidy, Dni Niepełnosprawnych, Dni seniora.</vt:lpstr>
      <vt:lpstr>- jest prezesem Stowarzyszenia Bieg Opolski, założonego w celu cyklicznej organizacji imprezy sportowo-rekreacyjnej,  - angażuje wszystkie pokolenia opolan, zarażając swoim optymizmem, energią i kreatywnością w działaniu na rzecz integracji środowisk sportowych,  - propaguje aktywne spędzanie czasu przez całe rodziny.  - swoją pasję biegania realizuje także jako organizator Wzgórzowej „13”, dla miłośników sportów ekstremalnych.  - działa społecznie jako: Przewodnik Osoby Niewidzącej, członek Opolskiej Grupy Poszukiwawczo-Ratowniczej, członek Załogi Górskiej.  - tylko w roku 2019 w imprezach sportowo-rekreacyjnych organizowanych przez Artura Góralczyka wzięło czynny udział ponad 2 tys. Mieszkańców, chętnych do osobistego rozwoju fizycznego i spędzania wolnego czasu wraz z całymi rodzinami.</vt:lpstr>
      <vt:lpstr>- od 4 lat prezes Fundacji BluesOpole.  - inicjator ponad 100 koncertów otwartych dla wszystkich mieszkańców Opola oraz 30 edycji Opolskiego Jam Session.  - prawdziwy przyjaciel muzyki i ludzi, integrujący pokolenia, opolskie środowisko muzyczne oraz osoby zaangażowane w propagowanie twórczości na wysokim poziomie artystycznym.  - jednoczy wokół siebie twórców muzyki, jej mieszkańców i melomanów z terenu całego Opola, - dzięki umiejętności współpracy i dialogu, angażuje we wsparcie fundacji opolskie środowiska biznesowe, naukowe i medialne.</vt:lpstr>
      <vt:lpstr>- angażuje się na wielu płaszczyznach na rzecz Miasta Opola i jego mieszkańców. Dzięki jego zaangażowaniu w ramach obchodów 800-lecia Miasta Opola odbyła się akcja „800 książek na 800-lecie”, w ramach której udało się zebrać ponad 1000 książek, które następnie trafiły do Polaków na Litwie.  - jest wielkim przyjacielem sportu i promuje aktywność fizyczną na wiele sposobów. Wśród nich należy wspomnieć o wsparciu corocznego biegu ”Tropem Wilczym” w Opolu oraz organizacji imprez takich jak „Bieg Morsa”,  - największym osiągnieciem Pana Łukasza w tym zakresie jest powołanie do życia i współprowadzenie Klubu Biegowego „Odra Opole”, - Pan Łukasz z łatwością zaraża swoimi pomysłami, entuzjazmem i zaangażowaniem inne osoby, przez co angażuje w swoje działania, co raz szersze rzesze nowych osób, będąc dla nich wzorem i przykładem.</vt:lpstr>
      <vt:lpstr>- pracuje na rzecz osób niepełnosprawnych od 1989 roku, w 1991 roku Państwo Jednoróg utworzyli  Fundację- Dom Rodzinnej Rehabilitacji Dzieci z Porażeniem Mózgowym w Opolu, której misją jest pomoc osobom niepełnosprawnym i ich rodzinom w diagnozowaniu, leczeniu i wszechstronnej rehabilitacji.  - dzięki swojej determinacji w pracy i podążaniu za potrzebami osób niepełnosprawnych i ich rodzin powstało wielkie dzieło - społeczność- dom-miejsce rehabilitacji dla blisko 1500 rodzin z Opolszczyzny, w tym 860 rodzin z miasta Opola, - jest osobą o ogromnej wrażliwości, dobroci i otwartości na innych, w swojej działalności, kieruje się myślą J. Korczaka „jestem nie po to, by mnie kochano i podziwiano, ale po to bym działał i kochał”, - jest osobą niezwykle skromną o wysokim poziomie empatii i szacunku dla drugiego człowieka. Chętnie dzieli się swoim doświadczeniem ze wszystkimi środowiskami, które chcą działać na rzecz niepełnosprawnych.  - otwartości i uważności na drugiego człowieka uczy pracowników i podopiecznych Fundacji.  </vt:lpstr>
      <vt:lpstr>- pracuje na rzecz osób niepełnosprawnych od 1989 roku, w 1991 roku Państwo Jednoróg utworzyli  Fundację - Dom Rodzinnej Rehabilitacji Dzieci z Porażeniem Mózgowym w Opolu, której misja jest pomoc osobom niepełnosprawnym i ich rodzinom w diagnozowaniu, leczeniu i wszechstronnej rehabilitacji.  - dzięki swojej determinacji w pracy i podążaniu za potrzebami osób niepełnosprawnych i ich rodzin powstało wielkie dzieło - społeczność- dom-miejsce rehabilitacji dla blisko 1500 rodzin z Opolszczyzny, w tym 860 rodzin z miasta Opola, - Pan Kazimierz Jednoróg dla rodzin osób niepełnosprawnych sięga po to, co wydaje się niemożliwe, jest motorem inicjatyw. Jest uważny na ich potrzeby i wdraża w Fundacji nowe działania - poradnictwo socjalne, społeczne i prawne.  - pisze i koordynuje projekty wzmacniające funkcjonowanie osób z niepełnosprawnością.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Dzięgielewski</dc:creator>
  <cp:lastModifiedBy>Paweł Sadło</cp:lastModifiedBy>
  <cp:revision>139</cp:revision>
  <cp:lastPrinted>2017-05-18T09:39:30Z</cp:lastPrinted>
  <dcterms:created xsi:type="dcterms:W3CDTF">2017-05-08T09:59:16Z</dcterms:created>
  <dcterms:modified xsi:type="dcterms:W3CDTF">2020-03-05T07:05:49Z</dcterms:modified>
</cp:coreProperties>
</file>